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14"/>
  </p:notesMasterIdLst>
  <p:sldIdLst>
    <p:sldId id="330" r:id="rId2"/>
    <p:sldId id="258" r:id="rId3"/>
    <p:sldId id="328" r:id="rId4"/>
    <p:sldId id="329" r:id="rId5"/>
    <p:sldId id="285" r:id="rId6"/>
    <p:sldId id="322" r:id="rId7"/>
    <p:sldId id="321" r:id="rId8"/>
    <p:sldId id="323" r:id="rId9"/>
    <p:sldId id="324" r:id="rId10"/>
    <p:sldId id="326" r:id="rId11"/>
    <p:sldId id="310" r:id="rId12"/>
    <p:sldId id="352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80000"/>
  </p:normalViewPr>
  <p:slideViewPr>
    <p:cSldViewPr snapToGrid="0" snapToObjects="1">
      <p:cViewPr varScale="1">
        <p:scale>
          <a:sx n="88" d="100"/>
          <a:sy n="88" d="100"/>
        </p:scale>
        <p:origin x="14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A72A7C-F2F1-E042-AA52-557E9DFDC08A}" type="datetimeFigureOut">
              <a:rPr lang="pt-PT" smtClean="0"/>
              <a:t>04/01/2024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E48229-1FEE-6E46-9F74-4BAE0498CF6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9504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11812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10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349205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200" b="1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11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917114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12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019108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2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7594698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Destaque os objetivos </a:t>
            </a:r>
            <a:r>
              <a:rPr lang="pt-PT"/>
              <a:t>da aula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3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385215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4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0333731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5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66752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6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667646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7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482110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8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128274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9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925215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04/01/2024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5174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04/01/2024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5416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04/01/2024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20006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04/01/2024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9910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04/01/2024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4786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04/01/2024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7328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04/01/2024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7761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04/01/2024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9427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04/01/2024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45884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04/01/2024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0018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04/01/2024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9412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CA958-4B3A-8649-BFA6-248C0E43AAA7}" type="datetimeFigureOut">
              <a:rPr lang="pt-PT" smtClean="0"/>
              <a:t>04/01/2024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2256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hyperlink" Target="https://pixabay.com/pt/photos/c%C3%A3o-gato-animais-c%C3%A3o-gato-2822939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png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m texto&#10;&#10;Descrição gerada automaticamente">
            <a:extLst>
              <a:ext uri="{FF2B5EF4-FFF2-40B4-BE49-F238E27FC236}">
                <a16:creationId xmlns:a16="http://schemas.microsoft.com/office/drawing/2014/main" id="{BA5DE0F8-DAFE-0C47-9FB0-DF170049D8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912" y="2921176"/>
            <a:ext cx="5276088" cy="1015645"/>
          </a:xfrm>
          <a:prstGeom prst="rect">
            <a:avLst/>
          </a:prstGeom>
        </p:spPr>
      </p:pic>
      <p:pic>
        <p:nvPicPr>
          <p:cNvPr id="3" name="Imagem 2" descr="Uma imagem com Gráficos, clipart, design gráfico&#10;&#10;Descrição gerada automaticamente">
            <a:extLst>
              <a:ext uri="{FF2B5EF4-FFF2-40B4-BE49-F238E27FC236}">
                <a16:creationId xmlns:a16="http://schemas.microsoft.com/office/drawing/2014/main" id="{2E84A81D-8704-488F-ABF5-D4EFCE5C2E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9561" y="2759571"/>
            <a:ext cx="3628920" cy="1327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5985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aixaDeTexto 17">
            <a:extLst>
              <a:ext uri="{FF2B5EF4-FFF2-40B4-BE49-F238E27FC236}">
                <a16:creationId xmlns:a16="http://schemas.microsoft.com/office/drawing/2014/main" id="{F57142C0-3B15-378E-C476-088645F774A8}"/>
              </a:ext>
            </a:extLst>
          </p:cNvPr>
          <p:cNvSpPr txBox="1"/>
          <p:nvPr/>
        </p:nvSpPr>
        <p:spPr>
          <a:xfrm>
            <a:off x="490390" y="2655326"/>
            <a:ext cx="4912242" cy="1553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b="1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Desafio:</a:t>
            </a:r>
          </a:p>
          <a:p>
            <a:pPr>
              <a:lnSpc>
                <a:spcPct val="150000"/>
              </a:lnSpc>
            </a:pP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Treinar um classificador de imagens para distinguir entre cães e gatos.</a:t>
            </a:r>
          </a:p>
        </p:txBody>
      </p:sp>
      <p:pic>
        <p:nvPicPr>
          <p:cNvPr id="4" name="Imagem 3" descr="Uma imagem com cão, interior, mamífero, branco&#10;&#10;Descrição gerada automaticamente">
            <a:extLst>
              <a:ext uri="{FF2B5EF4-FFF2-40B4-BE49-F238E27FC236}">
                <a16:creationId xmlns:a16="http://schemas.microsoft.com/office/drawing/2014/main" id="{B97F01F7-A973-228A-5720-0E139A2B88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786308" y="1495210"/>
            <a:ext cx="5915302" cy="4354587"/>
          </a:xfrm>
          <a:prstGeom prst="rect">
            <a:avLst/>
          </a:prstGeom>
        </p:spPr>
      </p:pic>
      <p:grpSp>
        <p:nvGrpSpPr>
          <p:cNvPr id="9" name="Agrupar 8">
            <a:extLst>
              <a:ext uri="{FF2B5EF4-FFF2-40B4-BE49-F238E27FC236}">
                <a16:creationId xmlns:a16="http://schemas.microsoft.com/office/drawing/2014/main" id="{40B59923-05E8-4EBF-8103-CC6041FAD3A1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3" name="Imagem 12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6287B6E4-37C1-4A02-BC37-C1757E08730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4" name="Conexão Reta 4">
              <a:extLst>
                <a:ext uri="{FF2B5EF4-FFF2-40B4-BE49-F238E27FC236}">
                  <a16:creationId xmlns:a16="http://schemas.microsoft.com/office/drawing/2014/main" id="{6F84E5B3-9CC2-4DF6-9BF8-35064637429B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tângulo 14">
            <a:extLst>
              <a:ext uri="{FF2B5EF4-FFF2-40B4-BE49-F238E27FC236}">
                <a16:creationId xmlns:a16="http://schemas.microsoft.com/office/drawing/2014/main" id="{5E16D399-697B-49D7-8F14-1DAC3B529C69}"/>
              </a:ext>
            </a:extLst>
          </p:cNvPr>
          <p:cNvSpPr/>
          <p:nvPr/>
        </p:nvSpPr>
        <p:spPr>
          <a:xfrm>
            <a:off x="2886583" y="491266"/>
            <a:ext cx="2491388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Gato ou cão?</a:t>
            </a:r>
            <a:endParaRPr lang="pt-PT" sz="3000" cap="none" spc="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C05A8D64-B39C-41C1-A427-246348594C1B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008221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A4B37454-2A1B-4346-9718-2F3F795EC217}"/>
              </a:ext>
            </a:extLst>
          </p:cNvPr>
          <p:cNvSpPr txBox="1"/>
          <p:nvPr/>
        </p:nvSpPr>
        <p:spPr>
          <a:xfrm>
            <a:off x="1126066" y="2409556"/>
            <a:ext cx="10354734" cy="2233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1 - O que é a Aprendizagem Automática?</a:t>
            </a:r>
          </a:p>
          <a:p>
            <a:pPr>
              <a:lnSpc>
                <a:spcPct val="150000"/>
              </a:lnSpc>
            </a:pPr>
            <a:endParaRPr lang="pt-PT" sz="2400" dirty="0">
              <a:highlight>
                <a:srgbClr val="FFFF00"/>
              </a:highlight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4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2 - Refere o nome de um programa para criar o reconhecimento de imagens?</a:t>
            </a:r>
            <a:endParaRPr lang="pt-PT" sz="2400" dirty="0">
              <a:highlight>
                <a:srgbClr val="FFFF00"/>
              </a:highlight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  <p:grpSp>
        <p:nvGrpSpPr>
          <p:cNvPr id="9" name="Agrupar 8">
            <a:extLst>
              <a:ext uri="{FF2B5EF4-FFF2-40B4-BE49-F238E27FC236}">
                <a16:creationId xmlns:a16="http://schemas.microsoft.com/office/drawing/2014/main" id="{B373B25D-78D1-40E6-A5D9-5BA84F171E9D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0" name="Imagem 9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8D9486DD-74CD-4A65-AF38-A900C077E5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3" name="Conexão Reta 4">
              <a:extLst>
                <a:ext uri="{FF2B5EF4-FFF2-40B4-BE49-F238E27FC236}">
                  <a16:creationId xmlns:a16="http://schemas.microsoft.com/office/drawing/2014/main" id="{9F3C2024-1B30-4D1D-9EB7-30F8B1907308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tângulo 13">
            <a:extLst>
              <a:ext uri="{FF2B5EF4-FFF2-40B4-BE49-F238E27FC236}">
                <a16:creationId xmlns:a16="http://schemas.microsoft.com/office/drawing/2014/main" id="{ABED5008-3800-4C2B-A292-37B4DE68F358}"/>
              </a:ext>
            </a:extLst>
          </p:cNvPr>
          <p:cNvSpPr/>
          <p:nvPr/>
        </p:nvSpPr>
        <p:spPr>
          <a:xfrm>
            <a:off x="2886583" y="491266"/>
            <a:ext cx="1487908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Síntese</a:t>
            </a:r>
            <a:endParaRPr lang="pt-PT" sz="3000" cap="none" spc="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F2B105C1-7320-45F6-BCE3-4A5E562A08E2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543033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>
            <a:extLst>
              <a:ext uri="{FF2B5EF4-FFF2-40B4-BE49-F238E27FC236}">
                <a16:creationId xmlns:a16="http://schemas.microsoft.com/office/drawing/2014/main" id="{A4BF32E4-7D7E-0B4A-950F-55A789E5B9D4}"/>
              </a:ext>
            </a:extLst>
          </p:cNvPr>
          <p:cNvSpPr/>
          <p:nvPr/>
        </p:nvSpPr>
        <p:spPr>
          <a:xfrm>
            <a:off x="3854824" y="6620933"/>
            <a:ext cx="8337176" cy="2370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C5E7C0C0-C89F-994D-BD14-2A60617FB614}"/>
              </a:ext>
            </a:extLst>
          </p:cNvPr>
          <p:cNvSpPr/>
          <p:nvPr/>
        </p:nvSpPr>
        <p:spPr>
          <a:xfrm>
            <a:off x="0" y="6620932"/>
            <a:ext cx="3854824" cy="23706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>
              <a:solidFill>
                <a:sysClr val="windowText" lastClr="000000"/>
              </a:solidFill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C254B218-7A87-44E9-8B38-7624CA3BAF6D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9" name="Agrupar 8">
            <a:extLst>
              <a:ext uri="{FF2B5EF4-FFF2-40B4-BE49-F238E27FC236}">
                <a16:creationId xmlns:a16="http://schemas.microsoft.com/office/drawing/2014/main" id="{FEEA6418-3543-4434-B230-8C24CFE1D3B0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0" name="Imagem 9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0715D955-876F-443F-B350-5B88205497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4" name="Conexão Reta 4">
              <a:extLst>
                <a:ext uri="{FF2B5EF4-FFF2-40B4-BE49-F238E27FC236}">
                  <a16:creationId xmlns:a16="http://schemas.microsoft.com/office/drawing/2014/main" id="{61B44672-DEC4-49C5-9E74-38C393FCEB40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tângulo 14">
            <a:extLst>
              <a:ext uri="{FF2B5EF4-FFF2-40B4-BE49-F238E27FC236}">
                <a16:creationId xmlns:a16="http://schemas.microsoft.com/office/drawing/2014/main" id="{86DBC403-F301-4171-85FE-C0A377218DFC}"/>
              </a:ext>
            </a:extLst>
          </p:cNvPr>
          <p:cNvSpPr/>
          <p:nvPr/>
        </p:nvSpPr>
        <p:spPr>
          <a:xfrm>
            <a:off x="2886583" y="491266"/>
            <a:ext cx="1614545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Créditos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3F92FA8E-2DC3-4F18-9B94-7DE24214E6BB}"/>
              </a:ext>
            </a:extLst>
          </p:cNvPr>
          <p:cNvSpPr txBox="1"/>
          <p:nvPr/>
        </p:nvSpPr>
        <p:spPr>
          <a:xfrm>
            <a:off x="918633" y="2088112"/>
            <a:ext cx="10354734" cy="1125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24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Esta proposta educativa foi traduzida e adaptada do projeto:</a:t>
            </a:r>
            <a:br>
              <a:rPr lang="pt-PT" sz="24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</a:br>
            <a:r>
              <a:rPr lang="pt-PT" sz="2400" i="1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MIT Media </a:t>
            </a:r>
            <a:r>
              <a:rPr lang="pt-PT" sz="2400" i="1" dirty="0" err="1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Lab</a:t>
            </a:r>
            <a:r>
              <a:rPr lang="pt-PT" sz="2400" i="1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 &amp; i2 </a:t>
            </a:r>
            <a:r>
              <a:rPr lang="pt-PT" sz="2400" i="1" dirty="0" err="1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Learning</a:t>
            </a:r>
            <a:endParaRPr lang="pt-PT" sz="2400" dirty="0"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  <p:grpSp>
        <p:nvGrpSpPr>
          <p:cNvPr id="17" name="Agrupar 16">
            <a:extLst>
              <a:ext uri="{FF2B5EF4-FFF2-40B4-BE49-F238E27FC236}">
                <a16:creationId xmlns:a16="http://schemas.microsoft.com/office/drawing/2014/main" id="{64479599-0E10-400F-8E34-CA64DF77D78A}"/>
              </a:ext>
            </a:extLst>
          </p:cNvPr>
          <p:cNvGrpSpPr/>
          <p:nvPr/>
        </p:nvGrpSpPr>
        <p:grpSpPr>
          <a:xfrm>
            <a:off x="2448529" y="4203787"/>
            <a:ext cx="7294941" cy="1180002"/>
            <a:chOff x="2491039" y="4757542"/>
            <a:chExt cx="7294941" cy="1180002"/>
          </a:xfrm>
        </p:grpSpPr>
        <p:pic>
          <p:nvPicPr>
            <p:cNvPr id="18" name="Picture 2" descr="cc logo">
              <a:extLst>
                <a:ext uri="{FF2B5EF4-FFF2-40B4-BE49-F238E27FC236}">
                  <a16:creationId xmlns:a16="http://schemas.microsoft.com/office/drawing/2014/main" id="{8AD3218A-994E-4FFF-BEE5-392BC0C485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1039" y="4757542"/>
              <a:ext cx="1167302" cy="11673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3">
              <a:extLst>
                <a:ext uri="{FF2B5EF4-FFF2-40B4-BE49-F238E27FC236}">
                  <a16:creationId xmlns:a16="http://schemas.microsoft.com/office/drawing/2014/main" id="{EFBBDA7C-3050-4190-8027-1432ACA166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3039" y="4757542"/>
              <a:ext cx="1167302" cy="11673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4">
              <a:extLst>
                <a:ext uri="{FF2B5EF4-FFF2-40B4-BE49-F238E27FC236}">
                  <a16:creationId xmlns:a16="http://schemas.microsoft.com/office/drawing/2014/main" id="{B93FA1D3-02BA-400B-B344-E782A67690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5039" y="4760828"/>
              <a:ext cx="1176716" cy="11767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5">
              <a:extLst>
                <a:ext uri="{FF2B5EF4-FFF2-40B4-BE49-F238E27FC236}">
                  <a16:creationId xmlns:a16="http://schemas.microsoft.com/office/drawing/2014/main" id="{ACF79A97-4F51-4DE1-9DBD-A0D1884E91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09264" y="4760828"/>
              <a:ext cx="1176716" cy="11767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2" name="Retângulo 21">
            <a:extLst>
              <a:ext uri="{FF2B5EF4-FFF2-40B4-BE49-F238E27FC236}">
                <a16:creationId xmlns:a16="http://schemas.microsoft.com/office/drawing/2014/main" id="{05876ABE-525A-40EC-B236-804119563768}"/>
              </a:ext>
            </a:extLst>
          </p:cNvPr>
          <p:cNvSpPr/>
          <p:nvPr/>
        </p:nvSpPr>
        <p:spPr>
          <a:xfrm>
            <a:off x="3048000" y="5444215"/>
            <a:ext cx="6096000" cy="87203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pt-PT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pt-PT" dirty="0">
                <a:solidFill>
                  <a:srgbClr val="000000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Atribuição-</a:t>
            </a:r>
            <a:r>
              <a:rPr lang="pt-PT" dirty="0" err="1">
                <a:solidFill>
                  <a:srgbClr val="000000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NãoComercial</a:t>
            </a:r>
            <a:r>
              <a:rPr lang="pt-PT" dirty="0">
                <a:solidFill>
                  <a:srgbClr val="000000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-</a:t>
            </a:r>
            <a:r>
              <a:rPr lang="pt-PT" dirty="0" err="1">
                <a:solidFill>
                  <a:srgbClr val="000000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CompartilhaIgual</a:t>
            </a:r>
            <a:r>
              <a:rPr lang="pt-PT" dirty="0">
                <a:solidFill>
                  <a:srgbClr val="000000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 4.0 Internacional (CC BY-NC-SA 4.0)</a:t>
            </a:r>
            <a:endParaRPr lang="pt-PT" sz="2800" b="1" dirty="0">
              <a:effectLst/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664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>
            <a:extLst>
              <a:ext uri="{FF2B5EF4-FFF2-40B4-BE49-F238E27FC236}">
                <a16:creationId xmlns:a16="http://schemas.microsoft.com/office/drawing/2014/main" id="{A4BF32E4-7D7E-0B4A-950F-55A789E5B9D4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4FAA28DA-9CDF-124F-B4FF-EC7705BE7F0B}"/>
              </a:ext>
            </a:extLst>
          </p:cNvPr>
          <p:cNvSpPr/>
          <p:nvPr/>
        </p:nvSpPr>
        <p:spPr>
          <a:xfrm>
            <a:off x="1839065" y="2998113"/>
            <a:ext cx="8513869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sz="5000" dirty="0">
                <a:ln w="0"/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Reconhecimento de Imagens</a:t>
            </a:r>
          </a:p>
        </p:txBody>
      </p:sp>
      <p:grpSp>
        <p:nvGrpSpPr>
          <p:cNvPr id="3" name="Agrupar 2">
            <a:extLst>
              <a:ext uri="{FF2B5EF4-FFF2-40B4-BE49-F238E27FC236}">
                <a16:creationId xmlns:a16="http://schemas.microsoft.com/office/drawing/2014/main" id="{DAC90D70-F479-4F72-ABE0-FB031662949B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7" name="Imagem 6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EDA0E1D3-3A84-499B-815F-8FCA5821A6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8" name="Conexão Reta 4">
              <a:extLst>
                <a:ext uri="{FF2B5EF4-FFF2-40B4-BE49-F238E27FC236}">
                  <a16:creationId xmlns:a16="http://schemas.microsoft.com/office/drawing/2014/main" id="{FD097783-5F25-4F23-BECC-C63D26BA619B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45573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10C6BAA9-0170-594C-B1DC-75AD8491503D}"/>
              </a:ext>
            </a:extLst>
          </p:cNvPr>
          <p:cNvSpPr/>
          <p:nvPr/>
        </p:nvSpPr>
        <p:spPr>
          <a:xfrm>
            <a:off x="467799" y="2773852"/>
            <a:ext cx="769954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2400" dirty="0">
                <a:ln w="0"/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- Definir Aprendizagem Automática.</a:t>
            </a:r>
          </a:p>
          <a:p>
            <a:endParaRPr lang="pt-PT" sz="2400" dirty="0">
              <a:ln w="0"/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  <a:p>
            <a:r>
              <a:rPr lang="pt-PT" sz="2400" dirty="0">
                <a:ln w="0"/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- Criar um sistema para o reconhecimento de imagens.</a:t>
            </a:r>
          </a:p>
        </p:txBody>
      </p:sp>
      <p:grpSp>
        <p:nvGrpSpPr>
          <p:cNvPr id="8" name="Agrupar 7">
            <a:extLst>
              <a:ext uri="{FF2B5EF4-FFF2-40B4-BE49-F238E27FC236}">
                <a16:creationId xmlns:a16="http://schemas.microsoft.com/office/drawing/2014/main" id="{251FC8CA-6C02-4FCF-9794-27DE3C96F0B6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9" name="Imagem 8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0ECA3250-C55E-4A86-A62C-CB511FC23D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0" name="Conexão Reta 4">
              <a:extLst>
                <a:ext uri="{FF2B5EF4-FFF2-40B4-BE49-F238E27FC236}">
                  <a16:creationId xmlns:a16="http://schemas.microsoft.com/office/drawing/2014/main" id="{7A7A0A21-5C29-4785-8BFE-6D11A149E349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tângulo 12">
            <a:extLst>
              <a:ext uri="{FF2B5EF4-FFF2-40B4-BE49-F238E27FC236}">
                <a16:creationId xmlns:a16="http://schemas.microsoft.com/office/drawing/2014/main" id="{0D6FA002-8D7C-4517-AB73-ABC73D13C38E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208880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vação do ecrã 2022-04-28, às 14.45.43.mov" descr="Gravação do ecrã 2022-04-28, às 14.45.43.mov">
            <a:hlinkClick r:id="" action="ppaction://media"/>
            <a:extLst>
              <a:ext uri="{FF2B5EF4-FFF2-40B4-BE49-F238E27FC236}">
                <a16:creationId xmlns:a16="http://schemas.microsoft.com/office/drawing/2014/main" id="{1DC56914-45D8-0D92-FC74-B61A2EE80F2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25000" t="10401" r="32361" b="39085"/>
          <a:stretch/>
        </p:blipFill>
        <p:spPr>
          <a:xfrm>
            <a:off x="215635" y="3350177"/>
            <a:ext cx="2740216" cy="130316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Imagem 5" descr="Uma imagem com texto&#10;&#10;Descrição gerada automaticamente">
            <a:extLst>
              <a:ext uri="{FF2B5EF4-FFF2-40B4-BE49-F238E27FC236}">
                <a16:creationId xmlns:a16="http://schemas.microsoft.com/office/drawing/2014/main" id="{4C212FFA-F602-ADD8-2C5B-90F3368C56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20768" y="2752926"/>
            <a:ext cx="3517283" cy="249766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8BD54D45-3EAA-A5FB-0897-F7C7165D7883}"/>
              </a:ext>
            </a:extLst>
          </p:cNvPr>
          <p:cNvSpPr txBox="1"/>
          <p:nvPr/>
        </p:nvSpPr>
        <p:spPr>
          <a:xfrm>
            <a:off x="9432683" y="3592630"/>
            <a:ext cx="2140970" cy="5373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Autocarro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B87396FD-4C07-66D3-F3F0-1D93B720B269}"/>
              </a:ext>
            </a:extLst>
          </p:cNvPr>
          <p:cNvSpPr txBox="1"/>
          <p:nvPr/>
        </p:nvSpPr>
        <p:spPr>
          <a:xfrm>
            <a:off x="215635" y="1650659"/>
            <a:ext cx="2740216" cy="577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2400" b="1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Input</a:t>
            </a:r>
            <a:endParaRPr lang="pt-PT" sz="2200" b="1" dirty="0"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7BDD072D-5946-C4D4-4178-27A69E56CFE3}"/>
              </a:ext>
            </a:extLst>
          </p:cNvPr>
          <p:cNvSpPr txBox="1"/>
          <p:nvPr/>
        </p:nvSpPr>
        <p:spPr>
          <a:xfrm>
            <a:off x="3570308" y="1650658"/>
            <a:ext cx="5020018" cy="577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2400" b="1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Etapas para alterar o Input</a:t>
            </a:r>
            <a:endParaRPr lang="pt-PT" sz="2200" b="1" dirty="0"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37F470EB-D90F-E7F7-B138-B8BC953454BB}"/>
              </a:ext>
            </a:extLst>
          </p:cNvPr>
          <p:cNvSpPr txBox="1"/>
          <p:nvPr/>
        </p:nvSpPr>
        <p:spPr>
          <a:xfrm>
            <a:off x="9204784" y="1650658"/>
            <a:ext cx="2596768" cy="577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2400" b="1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Output</a:t>
            </a:r>
            <a:endParaRPr lang="pt-PT" sz="2200" b="1" dirty="0"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2C7FE3C3-33CA-4642-A617-CBD36D1B5DC7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4" name="Imagem 13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347A88A6-7C75-49D4-902D-F96A55A453F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5" name="Conexão Reta 4">
              <a:extLst>
                <a:ext uri="{FF2B5EF4-FFF2-40B4-BE49-F238E27FC236}">
                  <a16:creationId xmlns:a16="http://schemas.microsoft.com/office/drawing/2014/main" id="{2801435F-D65A-4E71-8C31-F1BE6BF4C7C8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tângulo 19">
            <a:extLst>
              <a:ext uri="{FF2B5EF4-FFF2-40B4-BE49-F238E27FC236}">
                <a16:creationId xmlns:a16="http://schemas.microsoft.com/office/drawing/2014/main" id="{33F94A33-3913-4DBD-BEC7-DC2F44EA1556}"/>
              </a:ext>
            </a:extLst>
          </p:cNvPr>
          <p:cNvSpPr/>
          <p:nvPr/>
        </p:nvSpPr>
        <p:spPr>
          <a:xfrm>
            <a:off x="2886583" y="491266"/>
            <a:ext cx="4667881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Aprendizagem Automática</a:t>
            </a:r>
            <a:endParaRPr lang="pt-PT" sz="3000" cap="none" spc="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  <p:sp>
        <p:nvSpPr>
          <p:cNvPr id="21" name="Retângulo 20">
            <a:extLst>
              <a:ext uri="{FF2B5EF4-FFF2-40B4-BE49-F238E27FC236}">
                <a16:creationId xmlns:a16="http://schemas.microsoft.com/office/drawing/2014/main" id="{CBEFDBC0-60C2-4EBE-A3B5-FD48B6718DB5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46414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4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5F141CB1-FF49-8243-A6AE-19E9C65F5491}"/>
              </a:ext>
            </a:extLst>
          </p:cNvPr>
          <p:cNvSpPr txBox="1"/>
          <p:nvPr/>
        </p:nvSpPr>
        <p:spPr>
          <a:xfrm>
            <a:off x="457200" y="2714096"/>
            <a:ext cx="5638800" cy="22398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b="1" dirty="0">
                <a:latin typeface="Helvetica" panose="020B0604020202020204" pitchFamily="34" charset="0"/>
                <a:cs typeface="Helvetica" panose="020B0604020202020204" pitchFamily="34" charset="0"/>
              </a:rPr>
              <a:t>Algoritmo de Reconhecimento de Imagem</a:t>
            </a:r>
            <a:r>
              <a:rPr lang="pt-PT" sz="2400" dirty="0">
                <a:latin typeface="Helvetica" panose="020B0604020202020204" pitchFamily="34" charset="0"/>
                <a:cs typeface="Helvetica" panose="020B0604020202020204" pitchFamily="34" charset="0"/>
              </a:rPr>
              <a:t>: </a:t>
            </a:r>
          </a:p>
          <a:p>
            <a:pPr>
              <a:lnSpc>
                <a:spcPct val="150000"/>
              </a:lnSpc>
            </a:pPr>
            <a:r>
              <a:rPr lang="pt-PT" sz="24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r>
              <a:rPr lang="pt-PT" sz="2400" dirty="0">
                <a:latin typeface="Helvetica" panose="020B0604020202020204" pitchFamily="34" charset="0"/>
                <a:cs typeface="Helvetica" panose="020B0604020202020204" pitchFamily="34" charset="0"/>
              </a:rPr>
              <a:t> - Ele tira uma foto e transforma-a em pixels.</a:t>
            </a:r>
            <a:endParaRPr lang="pt-PT" sz="2200" dirty="0"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  <p:pic>
        <p:nvPicPr>
          <p:cNvPr id="8" name="Google Shape;1932;p123">
            <a:extLst>
              <a:ext uri="{FF2B5EF4-FFF2-40B4-BE49-F238E27FC236}">
                <a16:creationId xmlns:a16="http://schemas.microsoft.com/office/drawing/2014/main" id="{0C9B4E97-E2DC-F91B-247F-3B27AEDCD8D0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95999" y="2709447"/>
            <a:ext cx="5638801" cy="225973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4ACE6153-CE9D-5F65-2114-B40054BF710C}"/>
              </a:ext>
            </a:extLst>
          </p:cNvPr>
          <p:cNvSpPr txBox="1"/>
          <p:nvPr/>
        </p:nvSpPr>
        <p:spPr>
          <a:xfrm>
            <a:off x="837673" y="1488709"/>
            <a:ext cx="10516653" cy="5373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Como é que um computador entende/compreende uma imagem?           </a:t>
            </a:r>
          </a:p>
        </p:txBody>
      </p: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A8FF5AA1-B133-4E31-B849-C9A43C98077F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4" name="Imagem 13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41DD4F9D-A649-4640-9185-6ADBB00595C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5" name="Conexão Reta 4">
              <a:extLst>
                <a:ext uri="{FF2B5EF4-FFF2-40B4-BE49-F238E27FC236}">
                  <a16:creationId xmlns:a16="http://schemas.microsoft.com/office/drawing/2014/main" id="{AFD3E013-6A61-43A9-880A-AB65209DCC04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etângulo 15">
            <a:extLst>
              <a:ext uri="{FF2B5EF4-FFF2-40B4-BE49-F238E27FC236}">
                <a16:creationId xmlns:a16="http://schemas.microsoft.com/office/drawing/2014/main" id="{F5DA6E6F-EDF7-4DA2-8C79-1207F03F349C}"/>
              </a:ext>
            </a:extLst>
          </p:cNvPr>
          <p:cNvSpPr/>
          <p:nvPr/>
        </p:nvSpPr>
        <p:spPr>
          <a:xfrm>
            <a:off x="2886583" y="491266"/>
            <a:ext cx="5157181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Reconhecimento de imagens</a:t>
            </a:r>
            <a:endParaRPr lang="pt-PT" sz="3000" cap="none" spc="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666D5019-84E4-4323-80CD-C66CD5EFF6A4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9715864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5F141CB1-FF49-8243-A6AE-19E9C65F5491}"/>
              </a:ext>
            </a:extLst>
          </p:cNvPr>
          <p:cNvSpPr txBox="1"/>
          <p:nvPr/>
        </p:nvSpPr>
        <p:spPr>
          <a:xfrm>
            <a:off x="457200" y="2714096"/>
            <a:ext cx="5638800" cy="3347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b="1" dirty="0">
                <a:latin typeface="Helvetica" panose="020B0604020202020204" pitchFamily="34" charset="0"/>
                <a:cs typeface="Helvetica" panose="020B0604020202020204" pitchFamily="34" charset="0"/>
              </a:rPr>
              <a:t>Algoritmo de Reconhecimento de Imagem</a:t>
            </a:r>
            <a:r>
              <a:rPr lang="pt-PT" sz="2400" dirty="0">
                <a:latin typeface="Helvetica" panose="020B0604020202020204" pitchFamily="34" charset="0"/>
                <a:cs typeface="Helvetica" panose="020B0604020202020204" pitchFamily="34" charset="0"/>
              </a:rPr>
              <a:t>: </a:t>
            </a:r>
          </a:p>
          <a:p>
            <a:pPr>
              <a:lnSpc>
                <a:spcPct val="150000"/>
              </a:lnSpc>
            </a:pPr>
            <a:r>
              <a:rPr lang="pt-PT" sz="2400" b="1" dirty="0">
                <a:latin typeface="Helvetica" panose="020B0604020202020204" pitchFamily="34" charset="0"/>
                <a:cs typeface="Helvetica" panose="020B0604020202020204" pitchFamily="34" charset="0"/>
              </a:rPr>
              <a:t>1 </a:t>
            </a:r>
            <a:r>
              <a:rPr lang="pt-PT" sz="2400" dirty="0">
                <a:latin typeface="Helvetica" panose="020B0604020202020204" pitchFamily="34" charset="0"/>
                <a:cs typeface="Helvetica" panose="020B0604020202020204" pitchFamily="34" charset="0"/>
              </a:rPr>
              <a:t>- Ele tira uma foto e transforma-a em pixels.</a:t>
            </a:r>
          </a:p>
          <a:p>
            <a:pPr>
              <a:lnSpc>
                <a:spcPct val="150000"/>
              </a:lnSpc>
            </a:pPr>
            <a:r>
              <a:rPr lang="pt-PT" sz="2400" b="1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r>
              <a:rPr lang="pt-PT" sz="2400" dirty="0">
                <a:latin typeface="Helvetica" panose="020B0604020202020204" pitchFamily="34" charset="0"/>
                <a:cs typeface="Helvetica" panose="020B0604020202020204" pitchFamily="34" charset="0"/>
              </a:rPr>
              <a:t> - Ele usa uma rede neural para combinar pixels com os recursos.</a:t>
            </a:r>
            <a:endParaRPr lang="pt-PT" sz="2200" dirty="0"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4ACE6153-CE9D-5F65-2114-B40054BF710C}"/>
              </a:ext>
            </a:extLst>
          </p:cNvPr>
          <p:cNvSpPr txBox="1"/>
          <p:nvPr/>
        </p:nvSpPr>
        <p:spPr>
          <a:xfrm>
            <a:off x="837673" y="1488709"/>
            <a:ext cx="10516653" cy="5373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Como é que um computador entende/compreende uma imagem?           </a:t>
            </a:r>
          </a:p>
        </p:txBody>
      </p:sp>
      <p:pic>
        <p:nvPicPr>
          <p:cNvPr id="15" name="Google Shape;1942;p124">
            <a:extLst>
              <a:ext uri="{FF2B5EF4-FFF2-40B4-BE49-F238E27FC236}">
                <a16:creationId xmlns:a16="http://schemas.microsoft.com/office/drawing/2014/main" id="{8D0494FA-4C7E-E03B-308A-728015390D51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12490"/>
          <a:stretch/>
        </p:blipFill>
        <p:spPr>
          <a:xfrm>
            <a:off x="6208719" y="2886912"/>
            <a:ext cx="5595512" cy="31092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grpSp>
        <p:nvGrpSpPr>
          <p:cNvPr id="10" name="Agrupar 9">
            <a:extLst>
              <a:ext uri="{FF2B5EF4-FFF2-40B4-BE49-F238E27FC236}">
                <a16:creationId xmlns:a16="http://schemas.microsoft.com/office/drawing/2014/main" id="{5D5117F4-2361-4E7E-A3FA-0FE0FC1DAF81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4" name="Imagem 13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E133131C-1C2A-46CF-993B-FCFB4896F40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6" name="Conexão Reta 4">
              <a:extLst>
                <a:ext uri="{FF2B5EF4-FFF2-40B4-BE49-F238E27FC236}">
                  <a16:creationId xmlns:a16="http://schemas.microsoft.com/office/drawing/2014/main" id="{929F32E5-0908-4C01-9386-0D8354B465FC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Retângulo 16">
            <a:extLst>
              <a:ext uri="{FF2B5EF4-FFF2-40B4-BE49-F238E27FC236}">
                <a16:creationId xmlns:a16="http://schemas.microsoft.com/office/drawing/2014/main" id="{9E8C63DF-B0D8-4B45-8348-BC36A5645442}"/>
              </a:ext>
            </a:extLst>
          </p:cNvPr>
          <p:cNvSpPr/>
          <p:nvPr/>
        </p:nvSpPr>
        <p:spPr>
          <a:xfrm>
            <a:off x="2886583" y="491266"/>
            <a:ext cx="5157181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Reconhecimento de imagens</a:t>
            </a:r>
            <a:endParaRPr lang="pt-PT" sz="3000" cap="none" spc="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0725CFCE-93B3-46AF-AA7E-64D94B46164A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91844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5F141CB1-FF49-8243-A6AE-19E9C65F5491}"/>
              </a:ext>
            </a:extLst>
          </p:cNvPr>
          <p:cNvSpPr txBox="1"/>
          <p:nvPr/>
        </p:nvSpPr>
        <p:spPr>
          <a:xfrm>
            <a:off x="457200" y="2070428"/>
            <a:ext cx="5879805" cy="4455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b="1" dirty="0">
                <a:latin typeface="Helvetica" panose="020B0604020202020204" pitchFamily="34" charset="0"/>
                <a:cs typeface="Helvetica" panose="020B0604020202020204" pitchFamily="34" charset="0"/>
              </a:rPr>
              <a:t>Algoritmo de Reconhecimento de Imagem</a:t>
            </a:r>
            <a:r>
              <a:rPr lang="pt-PT" sz="2400" dirty="0">
                <a:latin typeface="Helvetica" panose="020B0604020202020204" pitchFamily="34" charset="0"/>
                <a:cs typeface="Helvetica" panose="020B0604020202020204" pitchFamily="34" charset="0"/>
              </a:rPr>
              <a:t>: </a:t>
            </a:r>
          </a:p>
          <a:p>
            <a:pPr>
              <a:lnSpc>
                <a:spcPct val="150000"/>
              </a:lnSpc>
            </a:pPr>
            <a:r>
              <a:rPr lang="pt-PT" sz="24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r>
              <a:rPr lang="pt-PT" sz="2400" dirty="0">
                <a:latin typeface="Helvetica" panose="020B0604020202020204" pitchFamily="34" charset="0"/>
                <a:cs typeface="Helvetica" panose="020B0604020202020204" pitchFamily="34" charset="0"/>
              </a:rPr>
              <a:t> - Ele tira uma foto e transforma-a em pixels.</a:t>
            </a:r>
          </a:p>
          <a:p>
            <a:pPr>
              <a:lnSpc>
                <a:spcPct val="150000"/>
              </a:lnSpc>
            </a:pPr>
            <a:r>
              <a:rPr lang="pt-PT" sz="2400" b="1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r>
              <a:rPr lang="pt-PT" sz="2400" dirty="0">
                <a:latin typeface="Helvetica" panose="020B0604020202020204" pitchFamily="34" charset="0"/>
                <a:cs typeface="Helvetica" panose="020B0604020202020204" pitchFamily="34" charset="0"/>
              </a:rPr>
              <a:t> - Ele usa uma rede neural para combinar pixels com os recursos.</a:t>
            </a:r>
          </a:p>
          <a:p>
            <a:pPr>
              <a:lnSpc>
                <a:spcPct val="150000"/>
              </a:lnSpc>
            </a:pPr>
            <a:r>
              <a:rPr lang="pt-PT" sz="2400" b="1" dirty="0">
                <a:latin typeface="Helvetica" panose="020B0604020202020204" pitchFamily="34" charset="0"/>
                <a:cs typeface="Helvetica" panose="020B0604020202020204" pitchFamily="34" charset="0"/>
              </a:rPr>
              <a:t>3</a:t>
            </a:r>
            <a:r>
              <a:rPr lang="pt-PT" sz="2400" dirty="0">
                <a:latin typeface="Helvetica" panose="020B0604020202020204" pitchFamily="34" charset="0"/>
                <a:cs typeface="Helvetica" panose="020B0604020202020204" pitchFamily="34" charset="0"/>
              </a:rPr>
              <a:t> - Com o treino, usa os recursos para determinar a classe das imagens.</a:t>
            </a:r>
            <a:endParaRPr lang="pt-PT" sz="2200" dirty="0"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4ACE6153-CE9D-5F65-2114-B40054BF710C}"/>
              </a:ext>
            </a:extLst>
          </p:cNvPr>
          <p:cNvSpPr txBox="1"/>
          <p:nvPr/>
        </p:nvSpPr>
        <p:spPr>
          <a:xfrm>
            <a:off x="837673" y="1488709"/>
            <a:ext cx="10516653" cy="5373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Como é que um computador entende/compreende uma imagem?           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A0C6BCB1-5D4E-C5E9-619B-6BB8BF0720D0}"/>
              </a:ext>
            </a:extLst>
          </p:cNvPr>
          <p:cNvSpPr/>
          <p:nvPr/>
        </p:nvSpPr>
        <p:spPr>
          <a:xfrm>
            <a:off x="5638800" y="5944801"/>
            <a:ext cx="6553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14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Depois de ver muitos gatos, o modelo aprende </a:t>
            </a:r>
          </a:p>
          <a:p>
            <a:pPr algn="ctr"/>
            <a:r>
              <a:rPr lang="pt-PT" sz="14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a associar os bigodes aos gatos.</a:t>
            </a:r>
          </a:p>
        </p:txBody>
      </p:sp>
      <p:grpSp>
        <p:nvGrpSpPr>
          <p:cNvPr id="7" name="Agrupar 6">
            <a:extLst>
              <a:ext uri="{FF2B5EF4-FFF2-40B4-BE49-F238E27FC236}">
                <a16:creationId xmlns:a16="http://schemas.microsoft.com/office/drawing/2014/main" id="{9F046328-65F3-4EAB-FF5E-831E4E07B8B5}"/>
              </a:ext>
            </a:extLst>
          </p:cNvPr>
          <p:cNvGrpSpPr/>
          <p:nvPr/>
        </p:nvGrpSpPr>
        <p:grpSpPr>
          <a:xfrm>
            <a:off x="6073250" y="2714096"/>
            <a:ext cx="5661550" cy="3202494"/>
            <a:chOff x="6073250" y="2714096"/>
            <a:chExt cx="5661550" cy="3202494"/>
          </a:xfrm>
        </p:grpSpPr>
        <p:pic>
          <p:nvPicPr>
            <p:cNvPr id="14" name="Google Shape;1952;p125">
              <a:extLst>
                <a:ext uri="{FF2B5EF4-FFF2-40B4-BE49-F238E27FC236}">
                  <a16:creationId xmlns:a16="http://schemas.microsoft.com/office/drawing/2014/main" id="{08DA3FB8-D203-1CA2-FD87-1DF9A850E1F0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073250" y="2714096"/>
              <a:ext cx="5661550" cy="320249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D6C46567-89E6-7378-D111-819D145BC800}"/>
                </a:ext>
              </a:extLst>
            </p:cNvPr>
            <p:cNvSpPr/>
            <p:nvPr/>
          </p:nvSpPr>
          <p:spPr>
            <a:xfrm>
              <a:off x="10702887" y="3547431"/>
              <a:ext cx="600420" cy="612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sz="900" dirty="0">
                  <a:solidFill>
                    <a:schemeClr val="tx1"/>
                  </a:solidFill>
                </a:rPr>
                <a:t>Gato</a:t>
              </a: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41086387-35A6-423D-9C0F-6D701F5EF0C8}"/>
                </a:ext>
              </a:extLst>
            </p:cNvPr>
            <p:cNvSpPr/>
            <p:nvPr/>
          </p:nvSpPr>
          <p:spPr>
            <a:xfrm>
              <a:off x="10724922" y="4547311"/>
              <a:ext cx="600420" cy="612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sz="900" dirty="0">
                  <a:solidFill>
                    <a:schemeClr val="tx1"/>
                  </a:solidFill>
                </a:rPr>
                <a:t>Cão</a:t>
              </a:r>
            </a:p>
          </p:txBody>
        </p:sp>
      </p:grpSp>
      <p:grpSp>
        <p:nvGrpSpPr>
          <p:cNvPr id="16" name="Agrupar 15">
            <a:extLst>
              <a:ext uri="{FF2B5EF4-FFF2-40B4-BE49-F238E27FC236}">
                <a16:creationId xmlns:a16="http://schemas.microsoft.com/office/drawing/2014/main" id="{018D7C86-3B69-49AC-A150-96797FC6A046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7" name="Imagem 16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4A27AAE5-F3A8-42D3-B957-31B96C0EA7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8" name="Conexão Reta 4">
              <a:extLst>
                <a:ext uri="{FF2B5EF4-FFF2-40B4-BE49-F238E27FC236}">
                  <a16:creationId xmlns:a16="http://schemas.microsoft.com/office/drawing/2014/main" id="{6736ED28-DD41-4975-AE6B-B19BCF427F8A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tângulo 18">
            <a:extLst>
              <a:ext uri="{FF2B5EF4-FFF2-40B4-BE49-F238E27FC236}">
                <a16:creationId xmlns:a16="http://schemas.microsoft.com/office/drawing/2014/main" id="{E0F852E6-75D2-4EFC-A4BC-F558ED6D9CC0}"/>
              </a:ext>
            </a:extLst>
          </p:cNvPr>
          <p:cNvSpPr/>
          <p:nvPr/>
        </p:nvSpPr>
        <p:spPr>
          <a:xfrm>
            <a:off x="2886583" y="491266"/>
            <a:ext cx="5157181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Reconhecimento de imagens</a:t>
            </a:r>
            <a:endParaRPr lang="pt-PT" sz="3000" cap="none" spc="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id="{F816F74F-9DCB-4548-A19E-5E5BF9EC558D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5625003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4ACE6153-CE9D-5F65-2114-B40054BF710C}"/>
              </a:ext>
            </a:extLst>
          </p:cNvPr>
          <p:cNvSpPr txBox="1"/>
          <p:nvPr/>
        </p:nvSpPr>
        <p:spPr>
          <a:xfrm>
            <a:off x="818914" y="2251738"/>
            <a:ext cx="5781006" cy="3070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Vamos usar um programa chamado </a:t>
            </a:r>
            <a:r>
              <a:rPr lang="pt-PT" sz="2200" b="1" dirty="0" err="1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Teachable</a:t>
            </a:r>
            <a:r>
              <a:rPr lang="pt-PT" sz="2200" b="1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 </a:t>
            </a:r>
            <a:r>
              <a:rPr lang="pt-PT" sz="2200" b="1" dirty="0" err="1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Machine</a:t>
            </a: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pt-PT" sz="2200" dirty="0"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Vamos usá-lo no reconhecimento de imagens para classificar/identificar as fotos da nossa câmara.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D20387AB-CA29-A1E0-ADA9-E0914A42B84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40"/>
          <a:stretch/>
        </p:blipFill>
        <p:spPr>
          <a:xfrm>
            <a:off x="6658997" y="1488542"/>
            <a:ext cx="4714089" cy="4629652"/>
          </a:xfrm>
          <a:prstGeom prst="rect">
            <a:avLst/>
          </a:prstGeom>
        </p:spPr>
      </p:pic>
      <p:grpSp>
        <p:nvGrpSpPr>
          <p:cNvPr id="10" name="Agrupar 9">
            <a:extLst>
              <a:ext uri="{FF2B5EF4-FFF2-40B4-BE49-F238E27FC236}">
                <a16:creationId xmlns:a16="http://schemas.microsoft.com/office/drawing/2014/main" id="{8205F2A8-2FC5-452F-9EB3-6625CDA09367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4" name="Imagem 13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6A25A375-85AE-4BBA-8D83-8BD79A62EEA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5" name="Conexão Reta 4">
              <a:extLst>
                <a:ext uri="{FF2B5EF4-FFF2-40B4-BE49-F238E27FC236}">
                  <a16:creationId xmlns:a16="http://schemas.microsoft.com/office/drawing/2014/main" id="{72CBFF63-A197-4643-B5F6-DD9B57529C0B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etângulo 15">
            <a:extLst>
              <a:ext uri="{FF2B5EF4-FFF2-40B4-BE49-F238E27FC236}">
                <a16:creationId xmlns:a16="http://schemas.microsoft.com/office/drawing/2014/main" id="{AC1CA660-397A-4598-961F-598EA500DE2E}"/>
              </a:ext>
            </a:extLst>
          </p:cNvPr>
          <p:cNvSpPr/>
          <p:nvPr/>
        </p:nvSpPr>
        <p:spPr>
          <a:xfrm>
            <a:off x="2886583" y="491266"/>
            <a:ext cx="5157181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Reconhecimento de imagens</a:t>
            </a:r>
            <a:endParaRPr lang="pt-PT" sz="3000" cap="none" spc="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E4D13618-F5C7-492A-9085-CFF8FF4872B5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117710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ixaDeTexto 12">
            <a:extLst>
              <a:ext uri="{FF2B5EF4-FFF2-40B4-BE49-F238E27FC236}">
                <a16:creationId xmlns:a16="http://schemas.microsoft.com/office/drawing/2014/main" id="{72FF3B88-C020-EE27-FF36-BED3CAA8B846}"/>
              </a:ext>
            </a:extLst>
          </p:cNvPr>
          <p:cNvSpPr txBox="1"/>
          <p:nvPr/>
        </p:nvSpPr>
        <p:spPr>
          <a:xfrm>
            <a:off x="215635" y="1650659"/>
            <a:ext cx="2740216" cy="577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2400" b="1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Input</a:t>
            </a:r>
            <a:endParaRPr lang="pt-PT" sz="2200" b="1" dirty="0"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BDA2CB68-63A5-76E4-5030-4FAD6CA13D29}"/>
              </a:ext>
            </a:extLst>
          </p:cNvPr>
          <p:cNvSpPr txBox="1"/>
          <p:nvPr/>
        </p:nvSpPr>
        <p:spPr>
          <a:xfrm>
            <a:off x="3570308" y="1650658"/>
            <a:ext cx="5020018" cy="577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2400" b="1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Etapas para alterar o Input</a:t>
            </a:r>
            <a:endParaRPr lang="pt-PT" sz="2200" b="1" dirty="0"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ECD77AA8-6C30-AAAF-A890-0F51D5FDBD4C}"/>
              </a:ext>
            </a:extLst>
          </p:cNvPr>
          <p:cNvSpPr txBox="1"/>
          <p:nvPr/>
        </p:nvSpPr>
        <p:spPr>
          <a:xfrm>
            <a:off x="9204784" y="1650658"/>
            <a:ext cx="2596768" cy="577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2400" b="1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Output</a:t>
            </a:r>
            <a:endParaRPr lang="pt-PT" sz="2200" b="1" dirty="0"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  <p:pic>
        <p:nvPicPr>
          <p:cNvPr id="7" name="Imagem 6" descr="Uma imagem com texto&#10;&#10;Descrição gerada automaticamente">
            <a:extLst>
              <a:ext uri="{FF2B5EF4-FFF2-40B4-BE49-F238E27FC236}">
                <a16:creationId xmlns:a16="http://schemas.microsoft.com/office/drawing/2014/main" id="{451090A9-FED7-2540-3253-32920267C05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17" t="26909" r="73018" b="24069"/>
          <a:stretch/>
        </p:blipFill>
        <p:spPr>
          <a:xfrm>
            <a:off x="629028" y="2692406"/>
            <a:ext cx="2596768" cy="336194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Imagem 16">
            <a:extLst>
              <a:ext uri="{FF2B5EF4-FFF2-40B4-BE49-F238E27FC236}">
                <a16:creationId xmlns:a16="http://schemas.microsoft.com/office/drawing/2014/main" id="{FA5DF93B-AFB3-C5E4-9815-2F4F56A579F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440"/>
          <a:stretch/>
        </p:blipFill>
        <p:spPr>
          <a:xfrm>
            <a:off x="4145025" y="2457347"/>
            <a:ext cx="3901950" cy="383206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F57142C0-3B15-378E-C476-088645F774A8}"/>
              </a:ext>
            </a:extLst>
          </p:cNvPr>
          <p:cNvSpPr txBox="1"/>
          <p:nvPr/>
        </p:nvSpPr>
        <p:spPr>
          <a:xfrm>
            <a:off x="9422002" y="3841693"/>
            <a:ext cx="2140970" cy="5373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Tesoura</a:t>
            </a:r>
          </a:p>
        </p:txBody>
      </p:sp>
      <p:grpSp>
        <p:nvGrpSpPr>
          <p:cNvPr id="16" name="Agrupar 15">
            <a:extLst>
              <a:ext uri="{FF2B5EF4-FFF2-40B4-BE49-F238E27FC236}">
                <a16:creationId xmlns:a16="http://schemas.microsoft.com/office/drawing/2014/main" id="{ED1C15D4-6ABC-46CF-8E52-2AF7892DC962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9" name="Imagem 18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2C6B3CF0-357F-4CDF-B2DB-E6FC7EEC4CA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20" name="Conexão Reta 4">
              <a:extLst>
                <a:ext uri="{FF2B5EF4-FFF2-40B4-BE49-F238E27FC236}">
                  <a16:creationId xmlns:a16="http://schemas.microsoft.com/office/drawing/2014/main" id="{735A64F3-195D-4D9F-8FB2-9292BEC58AAF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Retângulo 20">
            <a:extLst>
              <a:ext uri="{FF2B5EF4-FFF2-40B4-BE49-F238E27FC236}">
                <a16:creationId xmlns:a16="http://schemas.microsoft.com/office/drawing/2014/main" id="{476D659A-8E64-4A87-922B-A1622E9C4FE3}"/>
              </a:ext>
            </a:extLst>
          </p:cNvPr>
          <p:cNvSpPr/>
          <p:nvPr/>
        </p:nvSpPr>
        <p:spPr>
          <a:xfrm>
            <a:off x="2886583" y="491266"/>
            <a:ext cx="5157181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Reconhecimento de imagens</a:t>
            </a:r>
            <a:endParaRPr lang="pt-PT" sz="3000" cap="none" spc="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478DD9F8-80AD-4271-BD1C-4198B7E3DB51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8481578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3397</TotalTime>
  <Words>308</Words>
  <Application>Microsoft Office PowerPoint</Application>
  <PresentationFormat>Ecrã Panorâmico</PresentationFormat>
  <Paragraphs>60</Paragraphs>
  <Slides>12</Slides>
  <Notes>12</Notes>
  <HiddenSlides>0</HiddenSlides>
  <MMClips>1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Helvetica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Rodolfo Duarte Pinto</dc:creator>
  <cp:lastModifiedBy>Rodolfo Duarte Pinto</cp:lastModifiedBy>
  <cp:revision>51</cp:revision>
  <dcterms:created xsi:type="dcterms:W3CDTF">2022-01-04T11:39:04Z</dcterms:created>
  <dcterms:modified xsi:type="dcterms:W3CDTF">2024-01-04T15:47:57Z</dcterms:modified>
</cp:coreProperties>
</file>